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embeddings/oleObject1.wdp" ContentType="image/vnd.ms-photo"/>
  <Override PartName="/ppt/embeddings/oleObject2.wdp" ContentType="image/vnd.ms-photo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>
    <p:restoredLeft sz="10692"/>
    <p:restoredTop sz="97643"/>
  </p:normalViewPr>
  <p:slideViewPr>
    <p:cSldViewPr snapToGrid="0" showGuides="1">
      <p:cViewPr varScale="1">
        <p:scale>
          <a:sx n="108" d="100"/>
          <a:sy n="108" d="100"/>
        </p:scale>
        <p:origin x="702" y="12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669313B-AF9A-488C-9B15-765ED4D37A8C}" type="datetime1">
              <a:rPr lang="ko-KR" altLang="en-US"/>
              <a:pPr lvl="0">
                <a:defRPr/>
              </a:pPr>
              <a:t>2021-09-13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F808FA3-EEA2-45E4-A1BD-BCD04E70928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https://bangu4.tistory.com/16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F808FA3-EEA2-45E4-A1BD-BCD04E70928C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Relationship Id="rId3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Relationship Id="rId6" Type="http://schemas.openxmlformats.org/officeDocument/2006/relationships/image" Target="../media/image10.png"  /><Relationship Id="rId7" Type="http://schemas.microsoft.com/office/2007/relationships/hdphoto" Target="../embeddings/oleObject1.wdp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Relationship Id="rId5" Type="http://schemas.microsoft.com/office/2007/relationships/hdphoto" Target="../embeddings/oleObject2.wdp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1A460-6E77-4E24-A732-66EE990E501A}"/>
              </a:ext>
            </a:extLst>
          </p:cNvPr>
          <p:cNvSpPr txBox="1"/>
          <p:nvPr/>
        </p:nvSpPr>
        <p:spPr>
          <a:xfrm>
            <a:off x="292100" y="1727200"/>
            <a:ext cx="40094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1300" b="1" dirty="0">
                <a:solidFill>
                  <a:schemeClr val="bg1">
                    <a:lumMod val="75000"/>
                    <a:alpha val="50000"/>
                  </a:schemeClr>
                </a:solidFill>
              </a:rPr>
              <a:t>A</a:t>
            </a:r>
            <a:endParaRPr lang="ko-KR" altLang="en-US" sz="41300" b="1" dirty="0">
              <a:solidFill>
                <a:schemeClr val="bg1">
                  <a:lumMod val="75000"/>
                  <a:alpha val="50000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571597" y="2737842"/>
            <a:ext cx="43140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spc="-3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데이터베이스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BB3C279-5899-4C13-B9C2-C53EF1B3EA95}"/>
              </a:ext>
            </a:extLst>
          </p:cNvPr>
          <p:cNvSpPr/>
          <p:nvPr/>
        </p:nvSpPr>
        <p:spPr>
          <a:xfrm>
            <a:off x="10369801" y="4729958"/>
            <a:ext cx="1309456" cy="1828800"/>
          </a:xfrm>
          <a:prstGeom prst="round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1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조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Berlin Sans FB" panose="020E0602020502020306" pitchFamily="34" charset="0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김제민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Berlin Sans FB" panose="020E0602020502020306" pitchFamily="34" charset="0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박수오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Berlin Sans FB" panose="020E0602020502020306" pitchFamily="34" charset="0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윤현조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Berlin Sans FB" panose="020E0602020502020306" pitchFamily="34" charset="0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Berlin Sans FB" panose="020E0602020502020306" pitchFamily="34" charset="0"/>
                <a:ea typeface="휴먼매직체" panose="02030504000101010101" pitchFamily="18" charset="-127"/>
              </a:rPr>
              <a:t>임재혁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Berlin Sans FB" panose="020E0602020502020306" pitchFamily="34" charset="0"/>
              <a:ea typeface="휴먼매직체" panose="02030504000101010101" pitchFamily="18" charset="-127"/>
            </a:endParaRP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BC785A5-B8E5-4A70-A055-96F621AEAB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81" y="62462"/>
            <a:ext cx="2847619" cy="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4261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DML, DDL, DCL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7505CAF-D28F-4CA6-B358-DEC16157D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" y="993654"/>
            <a:ext cx="11523980" cy="5356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914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4261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DML, DDL, DCL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C3165-7B14-483D-BE6B-88C2F54EA822}"/>
              </a:ext>
            </a:extLst>
          </p:cNvPr>
          <p:cNvSpPr txBox="1"/>
          <p:nvPr/>
        </p:nvSpPr>
        <p:spPr>
          <a:xfrm>
            <a:off x="426720" y="1052721"/>
            <a:ext cx="11454565" cy="2073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DML</a:t>
            </a:r>
            <a:r>
              <a:rPr lang="en-US" altLang="ko-KR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(Data Manipulation Language) : </a:t>
            </a:r>
            <a:r>
              <a:rPr lang="ko-KR" altLang="en-US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 조작 언어</a:t>
            </a:r>
            <a:endParaRPr lang="en-US" altLang="ko-KR" sz="28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데이터베이스 사용자 또는 응용 프로그램 소프트웨어가 컴퓨터 데이터베이스에 대해 데이터 검색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등록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삭제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수정을 위한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데이터 베이스 언어 또는 데이터베이스 언어 요소</a:t>
            </a:r>
            <a:endParaRPr lang="en-US" altLang="ko-KR" sz="2400" kern="1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5B5CDB-AF54-45DB-AE5C-2BF0F636B23A}"/>
              </a:ext>
            </a:extLst>
          </p:cNvPr>
          <p:cNvSpPr txBox="1"/>
          <p:nvPr/>
        </p:nvSpPr>
        <p:spPr>
          <a:xfrm>
            <a:off x="426720" y="3458209"/>
            <a:ext cx="11454565" cy="2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latin typeface="+mj-ea"/>
                <a:ea typeface="+mj-ea"/>
                <a:cs typeface="Times New Roman" panose="02020603050405020304" pitchFamily="18" charset="0"/>
              </a:rPr>
              <a:t>DML</a:t>
            </a:r>
            <a:r>
              <a:rPr lang="ko-KR" altLang="en-US" sz="4400" kern="100" dirty="0">
                <a:latin typeface="+mj-ea"/>
                <a:ea typeface="+mj-ea"/>
                <a:cs typeface="Times New Roman" panose="02020603050405020304" pitchFamily="18" charset="0"/>
              </a:rPr>
              <a:t>의 종류</a:t>
            </a:r>
            <a:endParaRPr lang="en-US" altLang="ko-KR" sz="4400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SELECT: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데이터를 조회하는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INSERT: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데이터를 삽입하는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UPDATE: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데이터를 수정하는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DELETE: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데이터를 삭제하는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129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4261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DML, DDL, DCL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C3165-7B14-483D-BE6B-88C2F54EA822}"/>
              </a:ext>
            </a:extLst>
          </p:cNvPr>
          <p:cNvSpPr txBox="1"/>
          <p:nvPr/>
        </p:nvSpPr>
        <p:spPr>
          <a:xfrm>
            <a:off x="426720" y="1052721"/>
            <a:ext cx="11454565" cy="1678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DDL</a:t>
            </a:r>
            <a:r>
              <a:rPr lang="en-US" altLang="ko-KR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(Data Definition Language) : </a:t>
            </a:r>
            <a:r>
              <a:rPr lang="ko-KR" altLang="en-US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 정의 언어</a:t>
            </a:r>
            <a:endParaRPr lang="en-US" altLang="ko-KR" sz="28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데이터의 구조를 정의하는 데 사용하는 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SQL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문으로 이 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SQL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을 사용하여 데이터의 구조를 생성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변경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삭제 등을 수행 할 수 있다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5B5CDB-AF54-45DB-AE5C-2BF0F636B23A}"/>
              </a:ext>
            </a:extLst>
          </p:cNvPr>
          <p:cNvSpPr txBox="1"/>
          <p:nvPr/>
        </p:nvSpPr>
        <p:spPr>
          <a:xfrm>
            <a:off x="426720" y="3089243"/>
            <a:ext cx="11454565" cy="3260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latin typeface="+mj-ea"/>
                <a:ea typeface="+mj-ea"/>
                <a:cs typeface="Times New Roman" panose="02020603050405020304" pitchFamily="18" charset="0"/>
              </a:rPr>
              <a:t>DDL</a:t>
            </a:r>
            <a:r>
              <a:rPr lang="ko-KR" altLang="en-US" sz="4400" kern="100" dirty="0">
                <a:latin typeface="+mj-ea"/>
                <a:ea typeface="+mj-ea"/>
                <a:cs typeface="Times New Roman" panose="02020603050405020304" pitchFamily="18" charset="0"/>
              </a:rPr>
              <a:t>의 종류</a:t>
            </a:r>
            <a:endParaRPr lang="en-US" altLang="ko-KR" sz="4400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CREATE: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데이터베이스</a:t>
            </a: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테이블 등을 생성하는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ALTER: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테이블을 수정하는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RENAME: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테이블과 컬럼의 이름을 변경하는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DROP: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데이터베이스</a:t>
            </a: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테이블을 삭제하는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TRUNCATE: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테이블을 </a:t>
            </a:r>
            <a:r>
              <a:rPr lang="ko-KR" altLang="en-US" sz="2400" kern="100" dirty="0" err="1">
                <a:effectLst/>
                <a:latin typeface="+mj-ea"/>
                <a:ea typeface="+mj-ea"/>
                <a:cs typeface="Times New Roman" panose="02020603050405020304" pitchFamily="18" charset="0"/>
              </a:rPr>
              <a:t>초기화시키는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 명령어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729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42611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DML, DDL, DCL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C3165-7B14-483D-BE6B-88C2F54EA822}"/>
              </a:ext>
            </a:extLst>
          </p:cNvPr>
          <p:cNvSpPr txBox="1"/>
          <p:nvPr/>
        </p:nvSpPr>
        <p:spPr>
          <a:xfrm>
            <a:off x="426720" y="1052721"/>
            <a:ext cx="11454565" cy="1678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DCL</a:t>
            </a:r>
            <a:r>
              <a:rPr lang="en-US" altLang="ko-KR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(Data Control Language) : </a:t>
            </a:r>
            <a:r>
              <a:rPr lang="ko-KR" altLang="en-US" sz="28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데이터 제어 언어</a:t>
            </a:r>
            <a:endParaRPr lang="en-US" altLang="ko-KR" sz="28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데이터의 무결성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보안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회복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동시성을 위해 사용자별 데이터베이스의 접근 또는 사용 권한을 부여 또는 제거하여 데이터를 보호 관리하는 언어</a:t>
            </a:r>
            <a:endParaRPr lang="en-US" altLang="ko-KR" sz="2400" kern="1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5B5CDB-AF54-45DB-AE5C-2BF0F636B23A}"/>
              </a:ext>
            </a:extLst>
          </p:cNvPr>
          <p:cNvSpPr txBox="1"/>
          <p:nvPr/>
        </p:nvSpPr>
        <p:spPr>
          <a:xfrm>
            <a:off x="426720" y="3458209"/>
            <a:ext cx="11454565" cy="2776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kern="100" dirty="0">
                <a:latin typeface="+mj-ea"/>
                <a:ea typeface="+mj-ea"/>
                <a:cs typeface="Times New Roman" panose="02020603050405020304" pitchFamily="18" charset="0"/>
              </a:rPr>
              <a:t>DCL</a:t>
            </a:r>
            <a:r>
              <a:rPr lang="ko-KR" altLang="en-US" sz="4400" kern="100" dirty="0">
                <a:latin typeface="+mj-ea"/>
                <a:ea typeface="+mj-ea"/>
                <a:cs typeface="Times New Roman" panose="02020603050405020304" pitchFamily="18" charset="0"/>
              </a:rPr>
              <a:t>의 종류</a:t>
            </a:r>
            <a:endParaRPr lang="en-US" altLang="ko-KR" sz="4400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GRANT: </a:t>
            </a:r>
            <a:r>
              <a:rPr lang="en-US" altLang="ko-KR" sz="2400" kern="100" dirty="0">
                <a:latin typeface="+mj-ea"/>
                <a:ea typeface="+mj-ea"/>
                <a:cs typeface="Times New Roman" panose="02020603050405020304" pitchFamily="18" charset="0"/>
              </a:rPr>
              <a:t>DB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사용자에게 특정 작업에 대한 수행 권한 부여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REVOKE: DB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사용자에게 특정 작업에 대한 수행 권한을 박탈</a:t>
            </a: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회수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COMMIT: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트랜잭션의 작업이 정상적으로 </a:t>
            </a:r>
            <a:r>
              <a:rPr lang="ko-KR" altLang="en-US" sz="2400" kern="100" dirty="0">
                <a:latin typeface="+mj-ea"/>
                <a:ea typeface="+mj-ea"/>
                <a:cs typeface="Times New Roman" panose="02020603050405020304" pitchFamily="18" charset="0"/>
              </a:rPr>
              <a:t>완료되었음 알려줌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457200" indent="-45720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ROLLBACK: </a:t>
            </a:r>
            <a:r>
              <a:rPr lang="ko-KR" altLang="en-US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비정상적 종료 시 원래의 상태로 복구</a:t>
            </a:r>
            <a:endParaRPr lang="en-US" altLang="ko-KR" sz="24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982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" b="146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A7369-4A30-495C-A676-27466752F21A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2D4AEB4-632B-4BC3-9F91-2C3B3D1BC3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D49D7B5-8D29-46E0-B2F1-4E4633F6E08A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B3F9809-22BB-4D7B-940B-53C663F1A9E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F08F107-2370-42E9-BCC7-494C0CE03F90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E0681D-A92E-4936-9948-3172D8471260}"/>
                </a:ext>
              </a:extLst>
            </p:cNvPr>
            <p:cNvGrpSpPr/>
            <p:nvPr/>
          </p:nvGrpSpPr>
          <p:grpSpPr>
            <a:xfrm>
              <a:off x="6626173" y="2544836"/>
              <a:ext cx="5035656" cy="1323575"/>
              <a:chOff x="6473773" y="2544836"/>
              <a:chExt cx="5035656" cy="132357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D6FE77-638B-4190-86C0-37CC840E2E15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용어정리</a:t>
                </a:r>
                <a:endParaRPr lang="en-US" altLang="ko-KR" sz="40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E0BC34-9601-404C-A20D-540793A2E3BF}"/>
                  </a:ext>
                </a:extLst>
              </p:cNvPr>
              <p:cNvSpPr txBox="1"/>
              <p:nvPr/>
            </p:nvSpPr>
            <p:spPr>
              <a:xfrm>
                <a:off x="6473773" y="2544836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3,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E34754-9802-47B6-94F3-52CC4BB04A76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119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19078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2">
                    <a:lumMod val="25000"/>
                  </a:schemeClr>
                </a:solidFill>
              </a:rPr>
              <a:t>용어정리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3260B4-169C-49D0-BA81-F3BDCF0E3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564" y="1125539"/>
            <a:ext cx="6829425" cy="291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73EAD5-574D-4E05-8E6D-13D3C7F3648F}"/>
              </a:ext>
            </a:extLst>
          </p:cNvPr>
          <p:cNvSpPr txBox="1"/>
          <p:nvPr/>
        </p:nvSpPr>
        <p:spPr>
          <a:xfrm>
            <a:off x="2038350" y="4036937"/>
            <a:ext cx="81152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필드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Field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는 엑셀에서 </a:t>
            </a: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열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 </a:t>
            </a:r>
            <a:r>
              <a:rPr lang="en-US" altLang="ko-KR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column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에 해당하는 </a:t>
            </a: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가장 작은 단위의 데이터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를 의미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.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이 필드는 엔티티의 속성을 표현</a:t>
            </a:r>
            <a:b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</a:br>
            <a:b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</a:b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위의 표에서 각 열은 고객의 정보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(ID,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이름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나이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클래스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)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를 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AppleSDGothicNeo-Regular"/>
              </a:rPr>
              <a:t>표현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.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첫번째 행에서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'Lee'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라는 값은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NAME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속성을 표현</a:t>
            </a:r>
            <a:endParaRPr lang="ko-KR" altLang="en-US" b="0" i="0" dirty="0">
              <a:solidFill>
                <a:schemeClr val="tx2">
                  <a:lumMod val="50000"/>
                </a:schemeClr>
              </a:solidFill>
              <a:effectLst/>
              <a:latin typeface="AppleSDGothicNe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B533F4-1147-4EE9-906B-4C1256B4B3D8}"/>
              </a:ext>
            </a:extLst>
          </p:cNvPr>
          <p:cNvSpPr txBox="1"/>
          <p:nvPr/>
        </p:nvSpPr>
        <p:spPr>
          <a:xfrm>
            <a:off x="344555" y="1125539"/>
            <a:ext cx="6100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필드 </a:t>
            </a:r>
            <a:r>
              <a:rPr lang="en-US" altLang="ko-KR" sz="3200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Field</a:t>
            </a:r>
            <a:endParaRPr lang="ko-KR" altLang="en-US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633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19078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2">
                    <a:lumMod val="25000"/>
                  </a:schemeClr>
                </a:solidFill>
              </a:rPr>
              <a:t>용어정리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3260B4-169C-49D0-BA81-F3BDCF0E3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564" y="1125539"/>
            <a:ext cx="6829425" cy="291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73EAD5-574D-4E05-8E6D-13D3C7F3648F}"/>
              </a:ext>
            </a:extLst>
          </p:cNvPr>
          <p:cNvSpPr txBox="1"/>
          <p:nvPr/>
        </p:nvSpPr>
        <p:spPr>
          <a:xfrm>
            <a:off x="2038350" y="4036937"/>
            <a:ext cx="81152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buFont typeface="Arial" panose="020B0604020202020204" pitchFamily="34" charset="0"/>
              <a:buChar char="•"/>
            </a:pP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레코드 </a:t>
            </a:r>
            <a:r>
              <a:rPr lang="en-US" altLang="ko-KR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Record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는 논리적으로 </a:t>
            </a: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연관된 필드의 집합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을 의미하며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엑셀의 </a:t>
            </a: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행 </a:t>
            </a:r>
            <a:r>
              <a:rPr lang="en-US" altLang="ko-KR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row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에 해당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됨</a:t>
            </a:r>
            <a:r>
              <a:rPr lang="en-US" altLang="ko-KR" dirty="0">
                <a:solidFill>
                  <a:schemeClr val="tx2">
                    <a:lumMod val="50000"/>
                  </a:schemeClr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 </a:t>
            </a:r>
            <a:r>
              <a:rPr lang="ko-KR" altLang="en-US" b="1" i="0" dirty="0" err="1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튜플</a:t>
            </a:r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b="1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Tuple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 이라고 불리기도 함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b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고객의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ID,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이름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나이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등급 데이터가 모여 하나의 레코드를 구성하며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한 고객 레코드는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4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개의 필드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(CUSTOMER_ID, NAME, AGE, CLASS)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휴먼매직체" panose="02030504000101010101" pitchFamily="18" charset="-127"/>
                <a:ea typeface="휴먼매직체" panose="02030504000101010101" pitchFamily="18" charset="-127"/>
              </a:rPr>
              <a:t>로 이루어져 있다고 할 수 </a:t>
            </a: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있음</a:t>
            </a:r>
            <a:r>
              <a:rPr lang="en-US" altLang="ko-KR" dirty="0">
                <a:solidFill>
                  <a:schemeClr val="tx2">
                    <a:lumMod val="50000"/>
                  </a:schemeClr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  <a:endParaRPr lang="ko-KR" altLang="en-US" b="0" i="0" dirty="0">
              <a:solidFill>
                <a:schemeClr val="tx2">
                  <a:lumMod val="50000"/>
                </a:schemeClr>
              </a:solidFill>
              <a:effectLst/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BAA94E-4807-4BCB-AA49-CB822AFDAA28}"/>
              </a:ext>
            </a:extLst>
          </p:cNvPr>
          <p:cNvSpPr txBox="1"/>
          <p:nvPr/>
        </p:nvSpPr>
        <p:spPr>
          <a:xfrm>
            <a:off x="344555" y="1218337"/>
            <a:ext cx="264629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레코드 </a:t>
            </a:r>
            <a:r>
              <a:rPr lang="en-US" altLang="ko-KR" sz="3200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Records </a:t>
            </a:r>
          </a:p>
          <a:p>
            <a:r>
              <a:rPr lang="en-US" altLang="ko-KR" sz="3200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(</a:t>
            </a:r>
            <a:r>
              <a:rPr lang="ko-KR" altLang="en-US" sz="3200" b="1" i="0" dirty="0" err="1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튜플</a:t>
            </a:r>
            <a:r>
              <a:rPr lang="ko-KR" altLang="en-US" sz="3200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 </a:t>
            </a:r>
            <a:r>
              <a:rPr lang="en-US" altLang="ko-KR" sz="3200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Tuple)</a:t>
            </a:r>
            <a:endParaRPr lang="ko-KR" altLang="en-US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068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19078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2">
                    <a:lumMod val="25000"/>
                  </a:schemeClr>
                </a:solidFill>
              </a:rPr>
              <a:t>용어정리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3260B4-169C-49D0-BA81-F3BDCF0E3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564" y="1125539"/>
            <a:ext cx="6829425" cy="291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BAA94E-4807-4BCB-AA49-CB822AFDAA28}"/>
              </a:ext>
            </a:extLst>
          </p:cNvPr>
          <p:cNvSpPr txBox="1"/>
          <p:nvPr/>
        </p:nvSpPr>
        <p:spPr>
          <a:xfrm>
            <a:off x="344555" y="1218337"/>
            <a:ext cx="264629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3200" b="1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엔티티 </a:t>
            </a:r>
            <a:endParaRPr lang="en-US" altLang="ko-KR" sz="3200" b="1" dirty="0">
              <a:solidFill>
                <a:schemeClr val="tx2">
                  <a:lumMod val="50000"/>
                </a:schemeClr>
              </a:solidFill>
              <a:effectLst/>
              <a:latin typeface="AppleSDGothicNeo-Regular"/>
            </a:endParaRPr>
          </a:p>
          <a:p>
            <a:pPr latinLnBrk="1"/>
            <a:r>
              <a:rPr lang="en-US" altLang="ko-KR" sz="3200" b="1" dirty="0">
                <a:solidFill>
                  <a:schemeClr val="tx2">
                    <a:lumMod val="50000"/>
                  </a:schemeClr>
                </a:solidFill>
                <a:latin typeface="AppleSDGothicNeo-Regular"/>
              </a:rPr>
              <a:t>(</a:t>
            </a:r>
            <a:r>
              <a:rPr lang="en-US" altLang="ko-KR" sz="3200" b="1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Entity)</a:t>
            </a:r>
            <a:endParaRPr lang="ko-KR" altLang="en-US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5B7A34-6B28-4E6F-A0B4-D591EE1DD85C}"/>
              </a:ext>
            </a:extLst>
          </p:cNvPr>
          <p:cNvSpPr txBox="1"/>
          <p:nvPr/>
        </p:nvSpPr>
        <p:spPr>
          <a:xfrm>
            <a:off x="2038350" y="4036937"/>
            <a:ext cx="81152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엔티티 </a:t>
            </a:r>
            <a:r>
              <a:rPr lang="en-US" altLang="ko-KR" b="1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entity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는 현실 세계에 존재하는 것을 데이터베이스 상에서 표현하기 위해 사용하는 추상적인 개념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.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일종의 비유라고 할 수 있음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.</a:t>
            </a:r>
          </a:p>
          <a:p>
            <a:pPr algn="l" latinLnBrk="1"/>
            <a:endParaRPr lang="en-US" altLang="ko-KR" dirty="0">
              <a:solidFill>
                <a:schemeClr val="tx2">
                  <a:lumMod val="50000"/>
                </a:schemeClr>
              </a:solidFill>
              <a:latin typeface="AppleSDGothicNeo-Regular"/>
            </a:endParaRPr>
          </a:p>
          <a:p>
            <a:pPr algn="l" latinLnBrk="1"/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고객을 관리하기 위해 사용하는 위의 데이터베이스 예제에서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ID,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나이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클래스 라는 정보들을 통해 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'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고객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'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이라는 엔티티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(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객체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)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를 표현할 수 있고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, </a:t>
            </a:r>
            <a:r>
              <a:rPr lang="ko-KR" alt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동시에 구분할 수 있음</a:t>
            </a:r>
            <a:r>
              <a:rPr lang="en-US" altLang="ko-KR" b="0" i="0" dirty="0">
                <a:solidFill>
                  <a:schemeClr val="tx2">
                    <a:lumMod val="50000"/>
                  </a:schemeClr>
                </a:solidFill>
                <a:effectLst/>
                <a:latin typeface="AppleSDGothicNeo-Regular"/>
              </a:rPr>
              <a:t>. </a:t>
            </a:r>
            <a:endParaRPr lang="ko-KR" altLang="en-US" b="0" i="0" dirty="0">
              <a:solidFill>
                <a:schemeClr val="tx2">
                  <a:lumMod val="50000"/>
                </a:schemeClr>
              </a:solidFill>
              <a:effectLst/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5603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5BBFF7FC-A77F-465B-998B-D270A86B583F}"/>
              </a:ext>
            </a:extLst>
          </p:cNvPr>
          <p:cNvSpPr/>
          <p:nvPr/>
        </p:nvSpPr>
        <p:spPr>
          <a:xfrm rot="5400000" flipV="1">
            <a:off x="10910657" y="5586651"/>
            <a:ext cx="1712734" cy="851837"/>
          </a:xfrm>
          <a:prstGeom prst="triangle">
            <a:avLst>
              <a:gd name="adj" fmla="val 99921"/>
            </a:avLst>
          </a:prstGeom>
          <a:solidFill>
            <a:srgbClr val="184D6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3535CBD4-5DD8-4785-86CD-4FD7076E5CAC}"/>
              </a:ext>
            </a:extLst>
          </p:cNvPr>
          <p:cNvSpPr/>
          <p:nvPr/>
        </p:nvSpPr>
        <p:spPr>
          <a:xfrm rot="5400000">
            <a:off x="-1592968" y="1592969"/>
            <a:ext cx="6868935" cy="3683000"/>
          </a:xfrm>
          <a:prstGeom prst="triangle">
            <a:avLst>
              <a:gd name="adj" fmla="val 0"/>
            </a:avLst>
          </a:prstGeom>
          <a:solidFill>
            <a:schemeClr val="accent2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DC4AD785-E9BF-479B-8B25-0324C044B7DA}"/>
              </a:ext>
            </a:extLst>
          </p:cNvPr>
          <p:cNvSpPr/>
          <p:nvPr/>
        </p:nvSpPr>
        <p:spPr>
          <a:xfrm>
            <a:off x="2984500" y="2399419"/>
            <a:ext cx="8585205" cy="2324100"/>
          </a:xfrm>
          <a:prstGeom prst="bracketPair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078359-941D-4B5C-9A0A-DC1471CC900F}"/>
              </a:ext>
            </a:extLst>
          </p:cNvPr>
          <p:cNvSpPr txBox="1"/>
          <p:nvPr/>
        </p:nvSpPr>
        <p:spPr>
          <a:xfrm>
            <a:off x="5164987" y="3007471"/>
            <a:ext cx="422423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spc="-300" dirty="0">
                <a:solidFill>
                  <a:schemeClr val="accent1">
                    <a:lumMod val="50000"/>
                  </a:schemeClr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85233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8" y="0"/>
            <a:ext cx="4542312" cy="685800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800960AB-04BC-4B90-A57C-513D8F4B51F4}"/>
              </a:ext>
            </a:extLst>
          </p:cNvPr>
          <p:cNvGrpSpPr/>
          <p:nvPr/>
        </p:nvGrpSpPr>
        <p:grpSpPr>
          <a:xfrm>
            <a:off x="0" y="465220"/>
            <a:ext cx="7649688" cy="1203159"/>
            <a:chOff x="0" y="465220"/>
            <a:chExt cx="12192000" cy="1203159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C2F3120-9862-4C3C-A605-489021D04389}"/>
                </a:ext>
              </a:extLst>
            </p:cNvPr>
            <p:cNvSpPr/>
            <p:nvPr/>
          </p:nvSpPr>
          <p:spPr>
            <a:xfrm>
              <a:off x="0" y="465220"/>
              <a:ext cx="12192000" cy="12031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16426C-457E-40A8-8AA4-C7936D4A1DDE}"/>
                </a:ext>
              </a:extLst>
            </p:cNvPr>
            <p:cNvSpPr txBox="1"/>
            <p:nvPr/>
          </p:nvSpPr>
          <p:spPr>
            <a:xfrm>
              <a:off x="1331496" y="814408"/>
              <a:ext cx="618069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tx2">
                      <a:lumMod val="50000"/>
                    </a:schemeClr>
                  </a:solidFill>
                </a:rPr>
                <a:t>데이터베이스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CBA1550-8503-4C0F-A249-C80423AC1EEC}"/>
              </a:ext>
            </a:extLst>
          </p:cNvPr>
          <p:cNvGrpSpPr/>
          <p:nvPr/>
        </p:nvGrpSpPr>
        <p:grpSpPr>
          <a:xfrm>
            <a:off x="1088192" y="2350168"/>
            <a:ext cx="6100993" cy="928890"/>
            <a:chOff x="1088192" y="2426368"/>
            <a:chExt cx="6100993" cy="92889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2C43422-DCBB-426B-9D4F-DC0BE9237952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5652E9-F3A7-43D7-B881-3A249DB1D8B6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1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38AFAC9-601E-4B84-9BAF-BC5769E5F5AE}"/>
                </a:ext>
              </a:extLst>
            </p:cNvPr>
            <p:cNvGrpSpPr/>
            <p:nvPr/>
          </p:nvGrpSpPr>
          <p:grpSpPr>
            <a:xfrm>
              <a:off x="2387599" y="2505867"/>
              <a:ext cx="4801586" cy="849391"/>
              <a:chOff x="2387599" y="2648727"/>
              <a:chExt cx="4801586" cy="849391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12F7CD5-7DFE-4C49-978B-5E7D6411A371}"/>
                  </a:ext>
                </a:extLst>
              </p:cNvPr>
              <p:cNvSpPr txBox="1"/>
              <p:nvPr/>
            </p:nvSpPr>
            <p:spPr>
              <a:xfrm>
                <a:off x="2401456" y="2648727"/>
                <a:ext cx="47877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dirty="0">
                    <a:solidFill>
                      <a:schemeClr val="bg2">
                        <a:lumMod val="25000"/>
                      </a:schemeClr>
                    </a:solidFill>
                    <a:latin typeface="+mj-ea"/>
                    <a:ea typeface="+mj-ea"/>
                  </a:rPr>
                  <a:t>NoSQL VS ORDBMS</a:t>
                </a:r>
                <a:endParaRPr lang="ko-KR" altLang="en-US" sz="360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BA9B81C-BAB9-45A4-BCD1-F304EC90797C}"/>
                  </a:ext>
                </a:extLst>
              </p:cNvPr>
              <p:cNvSpPr txBox="1"/>
              <p:nvPr/>
            </p:nvSpPr>
            <p:spPr>
              <a:xfrm>
                <a:off x="2387599" y="3128786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pc="6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9E41213-2ADE-4B46-B0E8-259E0947FD84}"/>
              </a:ext>
            </a:extLst>
          </p:cNvPr>
          <p:cNvGrpSpPr/>
          <p:nvPr/>
        </p:nvGrpSpPr>
        <p:grpSpPr>
          <a:xfrm>
            <a:off x="1088192" y="3837286"/>
            <a:ext cx="6082420" cy="834188"/>
            <a:chOff x="1088192" y="2426368"/>
            <a:chExt cx="6082420" cy="83418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BD7FA61-7E07-4D59-AA4B-A42149DE4736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592AD74-0B08-4850-975A-F126E87D29C2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2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2B29A44-90C9-4416-B007-9489C267FACB}"/>
                </a:ext>
              </a:extLst>
            </p:cNvPr>
            <p:cNvSpPr txBox="1"/>
            <p:nvPr/>
          </p:nvSpPr>
          <p:spPr>
            <a:xfrm>
              <a:off x="2382883" y="2518700"/>
              <a:ext cx="4787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DML, DDL, DCL</a:t>
              </a:r>
              <a:endParaRPr lang="ko-KR" altLang="en-US" sz="3600" dirty="0">
                <a:solidFill>
                  <a:schemeClr val="bg2">
                    <a:lumMod val="2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06A3552-83C7-41CE-9D69-6B11F7991997}"/>
              </a:ext>
            </a:extLst>
          </p:cNvPr>
          <p:cNvGrpSpPr/>
          <p:nvPr/>
        </p:nvGrpSpPr>
        <p:grpSpPr>
          <a:xfrm>
            <a:off x="1088192" y="5324404"/>
            <a:ext cx="6082419" cy="834188"/>
            <a:chOff x="1088192" y="2426368"/>
            <a:chExt cx="6082419" cy="834188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1A6F89B-132D-49DF-826B-E63BDD70F7ED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5B5042-F0B6-465E-9D9C-43B7AF917BEC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3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5FA8F4-77B2-451D-A87E-F44472F7E797}"/>
                </a:ext>
              </a:extLst>
            </p:cNvPr>
            <p:cNvSpPr txBox="1"/>
            <p:nvPr/>
          </p:nvSpPr>
          <p:spPr>
            <a:xfrm>
              <a:off x="2382882" y="2531533"/>
              <a:ext cx="4787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용어정리</a:t>
              </a:r>
              <a:endParaRPr lang="en-US" altLang="ko-KR" sz="360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94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ORDBMS VS NoSQL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1,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86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344555" y="99899"/>
            <a:ext cx="64553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데이터베이스</a:t>
            </a:r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(</a:t>
            </a:r>
            <a:r>
              <a:rPr lang="en-US" altLang="ko-KR" sz="4400" dirty="0" err="1">
                <a:solidFill>
                  <a:schemeClr val="bg2">
                    <a:lumMod val="25000"/>
                  </a:schemeClr>
                </a:solidFill>
                <a:latin typeface="+mn-ea"/>
              </a:rPr>
              <a:t>DataBase</a:t>
            </a:r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)</a:t>
            </a:r>
          </a:p>
        </p:txBody>
      </p:sp>
      <p:pic>
        <p:nvPicPr>
          <p:cNvPr id="1026" name="Picture 2" descr="파일 시스템 vs 데이터베이스 시스템 장단점 비교 : 네이버 블로그">
            <a:extLst>
              <a:ext uri="{FF2B5EF4-FFF2-40B4-BE49-F238E27FC236}">
                <a16:creationId xmlns:a16="http://schemas.microsoft.com/office/drawing/2014/main" id="{8DC8B7C5-662D-462A-B310-8B0DE3A34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9222" y="2422453"/>
            <a:ext cx="2020526" cy="241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707C9-435B-4277-A892-ADB5931F528E}"/>
              </a:ext>
            </a:extLst>
          </p:cNvPr>
          <p:cNvSpPr txBox="1"/>
          <p:nvPr/>
        </p:nvSpPr>
        <p:spPr>
          <a:xfrm>
            <a:off x="344555" y="1284289"/>
            <a:ext cx="118474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202122"/>
                </a:solidFill>
                <a:latin typeface="+mj-ea"/>
                <a:ea typeface="+mj-ea"/>
              </a:rPr>
              <a:t>여러 사람이 공유하여 사용할 목적으로 체계화해 통합</a:t>
            </a:r>
            <a:r>
              <a:rPr lang="en-US" altLang="ko-KR" sz="2800" dirty="0">
                <a:solidFill>
                  <a:srgbClr val="202122"/>
                </a:solidFill>
                <a:latin typeface="+mj-ea"/>
                <a:ea typeface="+mj-ea"/>
              </a:rPr>
              <a:t>, </a:t>
            </a:r>
            <a:r>
              <a:rPr lang="ko-KR" altLang="en-US" sz="2800" dirty="0">
                <a:solidFill>
                  <a:srgbClr val="202122"/>
                </a:solidFill>
                <a:latin typeface="+mj-ea"/>
                <a:ea typeface="+mj-ea"/>
              </a:rPr>
              <a:t>관리하는</a:t>
            </a:r>
            <a:br>
              <a:rPr lang="en-US" altLang="ko-KR" sz="2800" dirty="0">
                <a:solidFill>
                  <a:srgbClr val="202122"/>
                </a:solidFill>
                <a:latin typeface="+mj-ea"/>
                <a:ea typeface="+mj-ea"/>
              </a:rPr>
            </a:br>
            <a:r>
              <a:rPr lang="ko-KR" altLang="en-US" sz="2800" dirty="0">
                <a:solidFill>
                  <a:srgbClr val="202122"/>
                </a:solidFill>
                <a:latin typeface="+mj-ea"/>
                <a:ea typeface="+mj-ea"/>
              </a:rPr>
              <a:t>데이터의 집합</a:t>
            </a:r>
            <a:endParaRPr lang="en-US" altLang="ko-KR" sz="2800" dirty="0">
              <a:solidFill>
                <a:srgbClr val="202122"/>
              </a:solidFill>
              <a:latin typeface="+mj-ea"/>
              <a:ea typeface="+mj-ea"/>
            </a:endParaRPr>
          </a:p>
          <a:p>
            <a:endParaRPr lang="en-US" altLang="ko-KR" sz="2800" b="0" i="0" dirty="0">
              <a:solidFill>
                <a:srgbClr val="202122"/>
              </a:solidFill>
              <a:effectLst/>
              <a:latin typeface="+mj-ea"/>
              <a:ea typeface="+mj-ea"/>
            </a:endParaRPr>
          </a:p>
          <a:p>
            <a:endParaRPr lang="en-US" altLang="ko-KR" sz="2800" b="0" i="0" dirty="0">
              <a:solidFill>
                <a:srgbClr val="202122"/>
              </a:solidFill>
              <a:effectLst/>
              <a:latin typeface="+mj-ea"/>
              <a:ea typeface="+mj-ea"/>
            </a:endParaRPr>
          </a:p>
          <a:p>
            <a:r>
              <a:rPr lang="ko-KR" altLang="en-US" sz="2800" dirty="0">
                <a:solidFill>
                  <a:srgbClr val="202122"/>
                </a:solidFill>
                <a:latin typeface="+mj-ea"/>
                <a:ea typeface="+mj-ea"/>
              </a:rPr>
              <a:t>논리적으로 연관된 하나 이상의 자료의 모음으로 그 내용을 </a:t>
            </a:r>
            <a:br>
              <a:rPr lang="en-US" altLang="ko-KR" sz="2800" dirty="0">
                <a:solidFill>
                  <a:srgbClr val="202122"/>
                </a:solidFill>
                <a:latin typeface="+mj-ea"/>
                <a:ea typeface="+mj-ea"/>
              </a:rPr>
            </a:br>
            <a:r>
              <a:rPr lang="ko-KR" altLang="en-US" sz="2800" dirty="0">
                <a:solidFill>
                  <a:srgbClr val="202122"/>
                </a:solidFill>
                <a:latin typeface="+mj-ea"/>
                <a:ea typeface="+mj-ea"/>
              </a:rPr>
              <a:t>고도로 구조화 함으로써 검색과 갱신의 효율화를 꾀한 것</a:t>
            </a:r>
            <a:endParaRPr lang="en-US" altLang="ko-KR" sz="2800" dirty="0">
              <a:solidFill>
                <a:srgbClr val="202122"/>
              </a:solidFill>
              <a:latin typeface="+mj-ea"/>
              <a:ea typeface="+mj-ea"/>
            </a:endParaRPr>
          </a:p>
          <a:p>
            <a:endParaRPr lang="en-US" altLang="ko-KR" sz="2800" b="0" i="0" dirty="0">
              <a:solidFill>
                <a:srgbClr val="202122"/>
              </a:solidFill>
              <a:effectLst/>
              <a:latin typeface="+mj-ea"/>
              <a:ea typeface="+mj-ea"/>
            </a:endParaRPr>
          </a:p>
          <a:p>
            <a:endParaRPr lang="en-US" altLang="ko-KR" sz="2800" b="0" i="0" dirty="0">
              <a:solidFill>
                <a:srgbClr val="202122"/>
              </a:solidFill>
              <a:effectLst/>
              <a:latin typeface="+mj-ea"/>
              <a:ea typeface="+mj-ea"/>
            </a:endParaRPr>
          </a:p>
          <a:p>
            <a:r>
              <a:rPr lang="ko-KR" altLang="en-US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이는 중복된 자료를 없애고</a:t>
            </a:r>
            <a:r>
              <a:rPr lang="en-US" altLang="ko-KR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자료를 </a:t>
            </a:r>
            <a:r>
              <a:rPr lang="ko-KR" altLang="en-US" sz="2800" b="0" i="0" dirty="0" err="1">
                <a:solidFill>
                  <a:srgbClr val="202122"/>
                </a:solidFill>
                <a:effectLst/>
                <a:latin typeface="+mj-ea"/>
                <a:ea typeface="+mj-ea"/>
              </a:rPr>
              <a:t>구조화하여</a:t>
            </a:r>
            <a:r>
              <a:rPr lang="en-US" altLang="ko-KR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, </a:t>
            </a:r>
            <a:br>
              <a:rPr lang="en-US" altLang="ko-KR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</a:br>
            <a:r>
              <a:rPr lang="ko-KR" altLang="en-US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효율적인 처리를 할 수 있도록 관리하고 </a:t>
            </a:r>
            <a:br>
              <a:rPr lang="en-US" altLang="ko-KR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</a:br>
            <a:r>
              <a:rPr lang="ko-KR" altLang="en-US" sz="2800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여러 업무에 여러 사용자가 데이터 베이스를 사용</a:t>
            </a:r>
            <a:endParaRPr lang="ko-KR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22180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/>
          <p:cNvCxnSpPr>
            <a:cxnSpLocks/>
          </p:cNvCxnSpPr>
          <p:nvPr/>
        </p:nvCxnSpPr>
        <p:spPr>
          <a:xfrm>
            <a:off x="255655" y="6758812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55803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ORDBMS VS NoSQL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576928-FEE8-43E9-A5F6-0F021C37A2FC}"/>
              </a:ext>
            </a:extLst>
          </p:cNvPr>
          <p:cNvSpPr txBox="1"/>
          <p:nvPr/>
        </p:nvSpPr>
        <p:spPr>
          <a:xfrm>
            <a:off x="488616" y="7345320"/>
            <a:ext cx="11117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F2D31F-E225-46DC-88B7-48CBA9F250FF}"/>
              </a:ext>
            </a:extLst>
          </p:cNvPr>
          <p:cNvSpPr txBox="1"/>
          <p:nvPr/>
        </p:nvSpPr>
        <p:spPr>
          <a:xfrm>
            <a:off x="462013" y="1078376"/>
            <a:ext cx="718338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kern="100" dirty="0">
                <a:latin typeface="+mn-ea"/>
                <a:cs typeface="Times New Roman" panose="02020603050405020304" pitchFamily="18" charset="0"/>
              </a:rPr>
              <a:t>ORDBMS(</a:t>
            </a:r>
            <a:r>
              <a:rPr lang="ko-KR" altLang="en-US" sz="3200" kern="100" dirty="0">
                <a:latin typeface="+mn-ea"/>
                <a:cs typeface="Times New Roman" panose="02020603050405020304" pitchFamily="18" charset="0"/>
              </a:rPr>
              <a:t>객체관계 데이터베이스 관리 시스템</a:t>
            </a:r>
            <a:r>
              <a:rPr lang="en-US" altLang="ko-KR" sz="3200" kern="100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kern="100" dirty="0">
              <a:latin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객체지향 데이터베이스 모델을 가진 관계형 데이터베이스 </a:t>
            </a:r>
            <a:br>
              <a:rPr lang="en-US" altLang="ko-KR" sz="2400" kern="100" dirty="0">
                <a:latin typeface="+mn-ea"/>
                <a:cs typeface="Times New Roman" panose="02020603050405020304" pitchFamily="18" charset="0"/>
              </a:rPr>
            </a:b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관리 시스템</a:t>
            </a:r>
            <a:endParaRPr lang="en-US" altLang="ko-KR" sz="2400" kern="100" dirty="0">
              <a:latin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오브젝트지향 모델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(OODBMS)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과 관계형 모델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(RDBMS) 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사이의 </a:t>
            </a:r>
            <a:br>
              <a:rPr lang="en-US" altLang="ko-KR" sz="2400" kern="100" dirty="0">
                <a:latin typeface="+mn-ea"/>
                <a:cs typeface="Times New Roman" panose="02020603050405020304" pitchFamily="18" charset="0"/>
              </a:rPr>
            </a:b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하이브리드 인 데이터 베이스 관리 시스템</a:t>
            </a:r>
            <a:endParaRPr lang="en-US" altLang="ko-KR" sz="2400" kern="100" dirty="0">
              <a:latin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kern="100" dirty="0">
              <a:latin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kern="100" dirty="0">
                <a:latin typeface="+mn-ea"/>
                <a:cs typeface="Times New Roman" panose="02020603050405020304" pitchFamily="18" charset="0"/>
              </a:rPr>
              <a:t>종류 </a:t>
            </a:r>
            <a:r>
              <a:rPr lang="en-US" altLang="ko-KR" sz="2800" kern="100" dirty="0">
                <a:latin typeface="+mn-ea"/>
                <a:cs typeface="Times New Roman" panose="02020603050405020304" pitchFamily="18" charset="0"/>
              </a:rPr>
              <a:t>: </a:t>
            </a:r>
            <a:r>
              <a:rPr lang="ko-KR" altLang="en-US" sz="2800" kern="100" dirty="0">
                <a:latin typeface="+mn-ea"/>
                <a:cs typeface="Times New Roman" panose="02020603050405020304" pitchFamily="18" charset="0"/>
              </a:rPr>
              <a:t>오라클</a:t>
            </a:r>
            <a:r>
              <a:rPr lang="en-US" altLang="ko-KR" sz="28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en-US" altLang="ko-KR" sz="2800" kern="100" dirty="0" err="1">
                <a:latin typeface="+mn-ea"/>
                <a:cs typeface="Times New Roman" panose="02020603050405020304" pitchFamily="18" charset="0"/>
              </a:rPr>
              <a:t>Mysql</a:t>
            </a:r>
            <a:r>
              <a:rPr lang="en-US" altLang="ko-KR" sz="28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en-US" altLang="ko-KR" sz="2800" kern="100" dirty="0" err="1">
                <a:latin typeface="+mn-ea"/>
                <a:cs typeface="Times New Roman" panose="02020603050405020304" pitchFamily="18" charset="0"/>
              </a:rPr>
              <a:t>Postgre</a:t>
            </a:r>
            <a:endParaRPr lang="en-US" altLang="ko-KR" sz="2800" kern="100" dirty="0">
              <a:latin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kern="100" dirty="0"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14" name="直線コネクタ 3">
            <a:extLst>
              <a:ext uri="{FF2B5EF4-FFF2-40B4-BE49-F238E27FC236}">
                <a16:creationId xmlns:a16="http://schemas.microsoft.com/office/drawing/2014/main" id="{B194D723-38E4-4516-98A3-1506E62C6B4E}"/>
              </a:ext>
            </a:extLst>
          </p:cNvPr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20B5C3F-EB50-4986-BF2C-4D2207EABE14}"/>
              </a:ext>
            </a:extLst>
          </p:cNvPr>
          <p:cNvGrpSpPr/>
          <p:nvPr/>
        </p:nvGrpSpPr>
        <p:grpSpPr>
          <a:xfrm>
            <a:off x="7645401" y="2306268"/>
            <a:ext cx="4186284" cy="3099809"/>
            <a:chOff x="7681866" y="1170161"/>
            <a:chExt cx="3923929" cy="273001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CA6D289-A5C3-4CEE-BCB3-4B95F68D77CB}"/>
                </a:ext>
              </a:extLst>
            </p:cNvPr>
            <p:cNvSpPr/>
            <p:nvPr/>
          </p:nvSpPr>
          <p:spPr>
            <a:xfrm>
              <a:off x="7681866" y="1170161"/>
              <a:ext cx="3923929" cy="2730011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8765F3F-5F6F-4E2D-B555-485868A3F4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74361" y="1653463"/>
              <a:ext cx="1338508" cy="4540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40E0D3F-5C3F-4AF8-A28F-9A23716F55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65621" y="2107510"/>
              <a:ext cx="929519" cy="890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D4BCF02E-54E7-4C27-B97A-C24BD9B37A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3112" y="2784928"/>
              <a:ext cx="929519" cy="7330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EE4483F-6F18-4BE3-B305-F8A7F9BCB2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99370" y="2220776"/>
              <a:ext cx="1239358" cy="5460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64E4A62B-ABB2-44A8-AA0E-E8C1AA1B08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341" b="89560" l="4146" r="94512">
                          <a14:foregroundMark x1="21829" y1="77198" x2="21829" y2="77198"/>
                          <a14:foregroundMark x1="22561" y1="75000" x2="22561" y2="75000"/>
                          <a14:foregroundMark x1="4634" y1="67033" x2="4634" y2="67033"/>
                          <a14:foregroundMark x1="27805" y1="81319" x2="27805" y2="81319"/>
                          <a14:foregroundMark x1="45732" y1="66209" x2="45732" y2="66209"/>
                          <a14:foregroundMark x1="77927" y1="68132" x2="77927" y2="68132"/>
                          <a14:foregroundMark x1="70854" y1="41484" x2="70854" y2="41484"/>
                          <a14:foregroundMark x1="63902" y1="14286" x2="63902" y2="14286"/>
                          <a14:foregroundMark x1="89268" y1="57418" x2="89268" y2="57418"/>
                          <a14:foregroundMark x1="90366" y1="48626" x2="90366" y2="48626"/>
                          <a14:foregroundMark x1="94390" y1="54396" x2="94390" y2="54396"/>
                          <a14:foregroundMark x1="94634" y1="82418" x2="94634" y2="82418"/>
                          <a14:foregroundMark x1="73902" y1="89560" x2="73902" y2="89560"/>
                          <a14:foregroundMark x1="74268" y1="50549" x2="74268" y2="50549"/>
                          <a14:foregroundMark x1="69634" y1="18407" x2="69634" y2="18407"/>
                          <a14:foregroundMark x1="69268" y1="17308" x2="69268" y2="17308"/>
                          <a14:foregroundMark x1="70122" y1="19231" x2="70122" y2="19231"/>
                          <a14:foregroundMark x1="69268" y1="18132" x2="69268" y2="18132"/>
                          <a14:foregroundMark x1="69268" y1="16758" x2="69756" y2="18956"/>
                          <a14:foregroundMark x1="75000" y1="51099" x2="75000" y2="51099"/>
                          <a14:backgroundMark x1="70732" y1="22527" x2="69423" y2="192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21625" y="1427720"/>
              <a:ext cx="1084439" cy="4599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63083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/>
          <p:cNvCxnSpPr>
            <a:cxnSpLocks/>
          </p:cNvCxnSpPr>
          <p:nvPr/>
        </p:nvCxnSpPr>
        <p:spPr>
          <a:xfrm>
            <a:off x="255655" y="6758812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9E6638-424E-4D64-8FB6-31D43237A3A1}"/>
              </a:ext>
            </a:extLst>
          </p:cNvPr>
          <p:cNvSpPr txBox="1"/>
          <p:nvPr/>
        </p:nvSpPr>
        <p:spPr>
          <a:xfrm>
            <a:off x="426720" y="84905"/>
            <a:ext cx="55803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ORDBMS VS NoSQL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576928-FEE8-43E9-A5F6-0F021C37A2FC}"/>
              </a:ext>
            </a:extLst>
          </p:cNvPr>
          <p:cNvSpPr txBox="1"/>
          <p:nvPr/>
        </p:nvSpPr>
        <p:spPr>
          <a:xfrm>
            <a:off x="488616" y="7345320"/>
            <a:ext cx="11117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F2D31F-E225-46DC-88B7-48CBA9F250FF}"/>
              </a:ext>
            </a:extLst>
          </p:cNvPr>
          <p:cNvSpPr txBox="1"/>
          <p:nvPr/>
        </p:nvSpPr>
        <p:spPr>
          <a:xfrm>
            <a:off x="462013" y="1078376"/>
            <a:ext cx="718338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kern="100" dirty="0">
                <a:latin typeface="+mn-ea"/>
                <a:cs typeface="Times New Roman" panose="02020603050405020304" pitchFamily="18" charset="0"/>
              </a:rPr>
              <a:t>NoSQL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3200" kern="100" dirty="0">
              <a:latin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비관계형 데이터베이스 관리시스템으로써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, </a:t>
            </a:r>
            <a:br>
              <a:rPr lang="en-US" altLang="ko-KR" sz="2400" kern="100" dirty="0">
                <a:latin typeface="+mn-ea"/>
                <a:cs typeface="Times New Roman" panose="02020603050405020304" pitchFamily="18" charset="0"/>
              </a:rPr>
            </a:b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대규모의 데이터를 처리</a:t>
            </a:r>
            <a:endParaRPr lang="en-US" altLang="ko-KR" sz="2400" kern="100" dirty="0">
              <a:latin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데이터 모델에 따라 유형이 다양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. </a:t>
            </a:r>
            <a:br>
              <a:rPr lang="en-US" altLang="ko-KR" sz="2400" kern="1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Ex)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 문서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키 값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와이드 컬럼</a:t>
            </a:r>
            <a:r>
              <a:rPr lang="en-US" altLang="ko-KR" sz="2400" kern="1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2400" kern="100" dirty="0">
                <a:latin typeface="+mn-ea"/>
                <a:cs typeface="Times New Roman" panose="02020603050405020304" pitchFamily="18" charset="0"/>
              </a:rPr>
              <a:t>그래프</a:t>
            </a:r>
            <a:endParaRPr lang="en-US" altLang="ko-KR" sz="2400" kern="100" dirty="0">
              <a:latin typeface="+mn-ea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altLang="ko-KR" sz="3200" kern="100" dirty="0">
              <a:latin typeface="+mn-ea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2800" kern="100" dirty="0">
                <a:latin typeface="+mn-ea"/>
                <a:cs typeface="Times New Roman" panose="02020603050405020304" pitchFamily="18" charset="0"/>
              </a:rPr>
              <a:t>종류 </a:t>
            </a:r>
            <a:r>
              <a:rPr lang="en-US" altLang="ko-KR" sz="2800" kern="100" dirty="0">
                <a:latin typeface="+mn-ea"/>
                <a:cs typeface="Times New Roman" panose="02020603050405020304" pitchFamily="18" charset="0"/>
              </a:rPr>
              <a:t>: Redis, </a:t>
            </a:r>
            <a:r>
              <a:rPr lang="en-US" altLang="ko-KR" sz="2800" kern="100" dirty="0" err="1">
                <a:latin typeface="+mn-ea"/>
                <a:cs typeface="Times New Roman" panose="02020603050405020304" pitchFamily="18" charset="0"/>
              </a:rPr>
              <a:t>Mongodb</a:t>
            </a:r>
            <a:r>
              <a:rPr lang="en-US" altLang="ko-KR" sz="2800" kern="100" dirty="0">
                <a:latin typeface="+mn-ea"/>
                <a:cs typeface="Times New Roman" panose="02020603050405020304" pitchFamily="18" charset="0"/>
              </a:rPr>
              <a:t>, Cassandra</a:t>
            </a:r>
          </a:p>
        </p:txBody>
      </p:sp>
      <p:cxnSp>
        <p:nvCxnSpPr>
          <p:cNvPr id="14" name="直線コネクタ 3">
            <a:extLst>
              <a:ext uri="{FF2B5EF4-FFF2-40B4-BE49-F238E27FC236}">
                <a16:creationId xmlns:a16="http://schemas.microsoft.com/office/drawing/2014/main" id="{B194D723-38E4-4516-98A3-1506E62C6B4E}"/>
              </a:ext>
            </a:extLst>
          </p:cNvPr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C0FC28-8B6D-40D1-99D9-9C35CA512934}"/>
              </a:ext>
            </a:extLst>
          </p:cNvPr>
          <p:cNvGrpSpPr/>
          <p:nvPr/>
        </p:nvGrpSpPr>
        <p:grpSpPr>
          <a:xfrm>
            <a:off x="7071241" y="1952628"/>
            <a:ext cx="4658746" cy="3606778"/>
            <a:chOff x="7590404" y="3963998"/>
            <a:chExt cx="4015391" cy="2701157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83B30F9-775A-49A3-94E9-38A86C1DDE9F}"/>
                </a:ext>
              </a:extLst>
            </p:cNvPr>
            <p:cNvSpPr/>
            <p:nvPr/>
          </p:nvSpPr>
          <p:spPr>
            <a:xfrm>
              <a:off x="7590404" y="3963998"/>
              <a:ext cx="4015391" cy="2701157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36" name="Picture 12" descr="post-thumbnail">
              <a:extLst>
                <a:ext uri="{FF2B5EF4-FFF2-40B4-BE49-F238E27FC236}">
                  <a16:creationId xmlns:a16="http://schemas.microsoft.com/office/drawing/2014/main" id="{0C9A4F33-C389-45CA-8832-C7BEBEF6F3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2715" y="4972402"/>
              <a:ext cx="2338019" cy="5658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>
              <a:extLst>
                <a:ext uri="{FF2B5EF4-FFF2-40B4-BE49-F238E27FC236}">
                  <a16:creationId xmlns:a16="http://schemas.microsoft.com/office/drawing/2014/main" id="{2155A818-F129-4D76-8485-60CD7232C6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8972" y="4284048"/>
              <a:ext cx="2191892" cy="6564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extLst>
                <a:ext uri="{FF2B5EF4-FFF2-40B4-BE49-F238E27FC236}">
                  <a16:creationId xmlns:a16="http://schemas.microsoft.com/office/drawing/2014/main" id="{F5249C89-5FD0-4C83-8255-664910FB3B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42500" y1="55172" x2="42500" y2="55172"/>
                          <a14:foregroundMark x1="49250" y1="52038" x2="49250" y2="52038"/>
                          <a14:foregroundMark x1="51625" y1="52665" x2="51625" y2="52665"/>
                          <a14:foregroundMark x1="55375" y1="52978" x2="55375" y2="52978"/>
                          <a14:foregroundMark x1="59625" y1="53918" x2="59625" y2="53918"/>
                          <a14:foregroundMark x1="62875" y1="52351" x2="62875" y2="52351"/>
                          <a14:foregroundMark x1="68625" y1="51097" x2="68625" y2="51097"/>
                          <a14:foregroundMark x1="72625" y1="52351" x2="72625" y2="52351"/>
                          <a14:foregroundMark x1="77250" y1="52038" x2="77250" y2="52038"/>
                          <a14:backgroundMark x1="48000" y1="55172" x2="48000" y2="55172"/>
                          <a14:backgroundMark x1="59500" y1="55172" x2="59500" y2="55172"/>
                          <a14:backgroundMark x1="68625" y1="53918" x2="68625" y2="53918"/>
                          <a14:backgroundMark x1="76375" y1="56113" x2="76375" y2="561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0174" y="5630721"/>
              <a:ext cx="2430615" cy="868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4314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1576928-FEE8-43E9-A5F6-0F021C37A2FC}"/>
              </a:ext>
            </a:extLst>
          </p:cNvPr>
          <p:cNvSpPr txBox="1"/>
          <p:nvPr/>
        </p:nvSpPr>
        <p:spPr>
          <a:xfrm>
            <a:off x="577516" y="1540041"/>
            <a:ext cx="11117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AD03A8-B68E-4827-ABB7-067D881A1CCD}"/>
              </a:ext>
            </a:extLst>
          </p:cNvPr>
          <p:cNvSpPr txBox="1"/>
          <p:nvPr/>
        </p:nvSpPr>
        <p:spPr>
          <a:xfrm>
            <a:off x="426720" y="1251283"/>
            <a:ext cx="11267975" cy="7773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ORDBMS</a:t>
            </a:r>
            <a:endParaRPr lang="en-US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장점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정해진 스키마에 따라 데이터를 저장하여야 하므로 명확한 데이터 구조를 보장하고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또한 관계는 각 데이터를 중복없이 한 번만 저장할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 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단점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테이블 간 관계를 맺고 있어 시스템이 커질 경우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JOIN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문이 많은 복잡한 쿼리가 만들어질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성능 향상을 위해서는 서버의 성능을 향상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시켜야하는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Scale-up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만을 지원합니다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이로 인해 비용이 기하급수적으로 늘어날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스키마로 인해 데이터가 유연하지 못합니다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나중에 스키마가 변경 될 경우 번거롭고 어렵습니다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endParaRPr lang="en-US" altLang="ko-KR" sz="2400" kern="100" dirty="0">
              <a:latin typeface="+mn-ea"/>
              <a:cs typeface="Times New Roman" panose="02020603050405020304" pitchFamily="18" charset="0"/>
            </a:endParaRPr>
          </a:p>
          <a:p>
            <a:pPr>
              <a:defRPr/>
            </a:pP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+mn-ea"/>
                <a:cs typeface="Times New Roman" panose="02020603050405020304" pitchFamily="18" charset="0"/>
              </a:rPr>
              <a:t> 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Arial"/>
              <a:ea typeface="나눔스퀘어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2AAA5-2BA6-474C-AB00-F3CCA088659C}"/>
              </a:ext>
            </a:extLst>
          </p:cNvPr>
          <p:cNvSpPr txBox="1"/>
          <p:nvPr/>
        </p:nvSpPr>
        <p:spPr>
          <a:xfrm>
            <a:off x="426720" y="84905"/>
            <a:ext cx="55803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ORDBMS VS NoSQL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283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555" y="953533"/>
            <a:ext cx="1184744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1576928-FEE8-43E9-A5F6-0F021C37A2FC}"/>
              </a:ext>
            </a:extLst>
          </p:cNvPr>
          <p:cNvSpPr txBox="1"/>
          <p:nvPr/>
        </p:nvSpPr>
        <p:spPr>
          <a:xfrm>
            <a:off x="577516" y="1540041"/>
            <a:ext cx="11117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AD03A8-B68E-4827-ABB7-067D881A1CCD}"/>
              </a:ext>
            </a:extLst>
          </p:cNvPr>
          <p:cNvSpPr txBox="1"/>
          <p:nvPr/>
        </p:nvSpPr>
        <p:spPr>
          <a:xfrm>
            <a:off x="426720" y="1251283"/>
            <a:ext cx="11267975" cy="610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400" dirty="0">
                <a:solidFill>
                  <a:srgbClr val="E7E6E6">
                    <a:lumMod val="25000"/>
                  </a:srgbClr>
                </a:solidFill>
                <a:latin typeface="Arial"/>
                <a:ea typeface="나눔스퀘어"/>
              </a:rPr>
              <a:t>NoSQL</a:t>
            </a:r>
            <a:endParaRPr lang="en-US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장점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NoSQL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에서는 스키마가 없기 때문에 유연하며 자유로운 데이터 구조를 가질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언제든 저장된 데이터를 조정하고 새로운 필드를 추가할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데이터 분산이 용이하며 성능 향상을 위한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Saclue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-up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뿐만이 아닌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Scale-out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또한 가능합니다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 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단점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데이터 중복이 발생할 수 있으며 중복된 데이터가 변경 될 경우 수정을 모든 컬렉션에서 수행을 해야 합니다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스키마가 존재하지 않기에 명확한 데이터 구조를 보장하지 않으며 데이터 구조 결정이 어려울 수 있습니다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+mn-ea"/>
                <a:cs typeface="Times New Roman" panose="02020603050405020304" pitchFamily="18" charset="0"/>
              </a:rPr>
              <a:t> </a:t>
            </a:r>
            <a:endParaRPr lang="ko-KR" altLang="ko-KR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Arial"/>
              <a:ea typeface="나눔스퀘어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134D1-A5CF-4BB4-9445-5AB35E9F001A}"/>
              </a:ext>
            </a:extLst>
          </p:cNvPr>
          <p:cNvSpPr txBox="1"/>
          <p:nvPr/>
        </p:nvSpPr>
        <p:spPr>
          <a:xfrm>
            <a:off x="426720" y="84905"/>
            <a:ext cx="55803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ORDBMS VS NoSQL</a:t>
            </a:r>
            <a:endParaRPr lang="ko-KR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389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" b="146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A7369-4A30-495C-A676-27466752F21A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2D4AEB4-632B-4BC3-9F91-2C3B3D1BC3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D49D7B5-8D29-46E0-B2F1-4E4633F6E08A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B3F9809-22BB-4D7B-940B-53C663F1A9E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F08F107-2370-42E9-BCC7-494C0CE03F90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E0681D-A92E-4936-9948-3172D8471260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D6FE77-638B-4190-86C0-37CC840E2E15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000" b="1" dirty="0">
                    <a:solidFill>
                      <a:schemeClr val="bg1"/>
                    </a:solidFill>
                    <a:latin typeface="+mn-ea"/>
                  </a:rPr>
                  <a:t>DML, DDL, DCL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E0BC34-9601-404C-A20D-540793A2E3BF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2,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E34754-9802-47B6-94F3-52CC4BB04A76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259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휴먼매직체"/>
        <a:cs typeface=""/>
      </a:majorFont>
      <a:minorFont>
        <a:latin typeface="Arial"/>
        <a:ea typeface="휴먼매직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514</ep:Words>
  <ep:PresentationFormat>와이드스크린</ep:PresentationFormat>
  <ep:Paragraphs>80</ep:Paragraphs>
  <ep:Slides>18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2020-01-12T09:08:58.000</dcterms:created>
  <dc:creator>Saebyeol Yu</dc:creator>
  <cp:lastModifiedBy>KBS</cp:lastModifiedBy>
  <dcterms:modified xsi:type="dcterms:W3CDTF">2021-09-13T05:38:23.606</dcterms:modified>
  <cp:revision>63</cp:revision>
  <dc:title>PowerPoint 프레젠테이션</dc:title>
  <cp:version>0906.0100.01</cp:version>
</cp:coreProperties>
</file>

<file path=docProps/thumbnail.jpeg>
</file>